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9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89" r:id="rId10"/>
    <p:sldId id="288" r:id="rId11"/>
    <p:sldId id="292" r:id="rId12"/>
    <p:sldId id="291" r:id="rId13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72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44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6" d="100"/>
          <a:sy n="86" d="100"/>
        </p:scale>
        <p:origin x="-376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rank:Documents:uitslag%20enquete%20toekomstvisie%20StUF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37"/>
      <c:rotY val="20"/>
      <c:rAngAx val="0"/>
      <c:perspective val="8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54058394322712"/>
          <c:y val="0.0117205819071274"/>
          <c:w val="0.644557440661644"/>
          <c:h val="0.49850850901701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helemaal A</c:v>
                </c:pt>
              </c:strCache>
            </c:strRef>
          </c:tx>
          <c:invertIfNegative val="0"/>
          <c:cat>
            <c:strRef>
              <c:f>Sheet1!$A$2:$A$10</c:f>
              <c:strCache>
                <c:ptCount val="9"/>
                <c:pt idx="0">
                  <c:v>Eenduidig VS Flexibel</c:v>
                </c:pt>
                <c:pt idx="1">
                  <c:v>Compleet VS Compact</c:v>
                </c:pt>
                <c:pt idx="2">
                  <c:v>Complexiteit: Aanbieder VS Afnemer</c:v>
                </c:pt>
                <c:pt idx="3">
                  <c:v>Data distributie VS serviceoriëntatie</c:v>
                </c:pt>
                <c:pt idx="4">
                  <c:v>Essentie: Semantiek VS logistiek, Syntax</c:v>
                </c:pt>
                <c:pt idx="5">
                  <c:v>Andere standaarden: Onafhankelijk VS Afhankelijk</c:v>
                </c:pt>
                <c:pt idx="6">
                  <c:v>Releasebeleid: Vaste datum VS complete functionaliteit</c:v>
                </c:pt>
                <c:pt idx="7">
                  <c:v>Ontwikkeltooling: StUF adapters VS gangbare ontwikkelplatform</c:v>
                </c:pt>
                <c:pt idx="8">
                  <c:v>Uitbreidbaarheid: Flexibel VS Formeel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3.0</c:v>
                </c:pt>
                <c:pt idx="1">
                  <c:v>1.0</c:v>
                </c:pt>
                <c:pt idx="2">
                  <c:v>3.0</c:v>
                </c:pt>
                <c:pt idx="6">
                  <c:v>3.0</c:v>
                </c:pt>
                <c:pt idx="7">
                  <c:v>1.0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Neigend naar A</c:v>
                </c:pt>
              </c:strCache>
            </c:strRef>
          </c:tx>
          <c:invertIfNegative val="0"/>
          <c:cat>
            <c:strRef>
              <c:f>Sheet1!$A$2:$A$10</c:f>
              <c:strCache>
                <c:ptCount val="9"/>
                <c:pt idx="0">
                  <c:v>Eenduidig VS Flexibel</c:v>
                </c:pt>
                <c:pt idx="1">
                  <c:v>Compleet VS Compact</c:v>
                </c:pt>
                <c:pt idx="2">
                  <c:v>Complexiteit: Aanbieder VS Afnemer</c:v>
                </c:pt>
                <c:pt idx="3">
                  <c:v>Data distributie VS serviceoriëntatie</c:v>
                </c:pt>
                <c:pt idx="4">
                  <c:v>Essentie: Semantiek VS logistiek, Syntax</c:v>
                </c:pt>
                <c:pt idx="5">
                  <c:v>Andere standaarden: Onafhankelijk VS Afhankelijk</c:v>
                </c:pt>
                <c:pt idx="6">
                  <c:v>Releasebeleid: Vaste datum VS complete functionaliteit</c:v>
                </c:pt>
                <c:pt idx="7">
                  <c:v>Ontwikkeltooling: StUF adapters VS gangbare ontwikkelplatform</c:v>
                </c:pt>
                <c:pt idx="8">
                  <c:v>Uitbreidbaarheid: Flexibel VS Formeel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2.0</c:v>
                </c:pt>
                <c:pt idx="1">
                  <c:v>4.0</c:v>
                </c:pt>
                <c:pt idx="2">
                  <c:v>6.0</c:v>
                </c:pt>
                <c:pt idx="4">
                  <c:v>2.0</c:v>
                </c:pt>
                <c:pt idx="5">
                  <c:v>1.0</c:v>
                </c:pt>
                <c:pt idx="6">
                  <c:v>1.0</c:v>
                </c:pt>
                <c:pt idx="7">
                  <c:v>1.0</c:v>
                </c:pt>
                <c:pt idx="8">
                  <c:v>1.0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Neutraal</c:v>
                </c:pt>
              </c:strCache>
            </c:strRef>
          </c:tx>
          <c:invertIfNegative val="0"/>
          <c:cat>
            <c:strRef>
              <c:f>Sheet1!$A$2:$A$10</c:f>
              <c:strCache>
                <c:ptCount val="9"/>
                <c:pt idx="0">
                  <c:v>Eenduidig VS Flexibel</c:v>
                </c:pt>
                <c:pt idx="1">
                  <c:v>Compleet VS Compact</c:v>
                </c:pt>
                <c:pt idx="2">
                  <c:v>Complexiteit: Aanbieder VS Afnemer</c:v>
                </c:pt>
                <c:pt idx="3">
                  <c:v>Data distributie VS serviceoriëntatie</c:v>
                </c:pt>
                <c:pt idx="4">
                  <c:v>Essentie: Semantiek VS logistiek, Syntax</c:v>
                </c:pt>
                <c:pt idx="5">
                  <c:v>Andere standaarden: Onafhankelijk VS Afhankelijk</c:v>
                </c:pt>
                <c:pt idx="6">
                  <c:v>Releasebeleid: Vaste datum VS complete functionaliteit</c:v>
                </c:pt>
                <c:pt idx="7">
                  <c:v>Ontwikkeltooling: StUF adapters VS gangbare ontwikkelplatform</c:v>
                </c:pt>
                <c:pt idx="8">
                  <c:v>Uitbreidbaarheid: Flexibel VS Formeel</c:v>
                </c:pt>
              </c:strCache>
            </c:strRef>
          </c:cat>
          <c:val>
            <c:numRef>
              <c:f>Sheet1!$D$2:$D$10</c:f>
              <c:numCache>
                <c:formatCode>General</c:formatCode>
                <c:ptCount val="9"/>
                <c:pt idx="0">
                  <c:v>1.0</c:v>
                </c:pt>
                <c:pt idx="1">
                  <c:v>1.0</c:v>
                </c:pt>
                <c:pt idx="2">
                  <c:v>4.0</c:v>
                </c:pt>
                <c:pt idx="3">
                  <c:v>3.0</c:v>
                </c:pt>
                <c:pt idx="4">
                  <c:v>4.0</c:v>
                </c:pt>
                <c:pt idx="5">
                  <c:v>3.0</c:v>
                </c:pt>
                <c:pt idx="6">
                  <c:v>1.0</c:v>
                </c:pt>
                <c:pt idx="8">
                  <c:v>2.0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Neigend naar B</c:v>
                </c:pt>
              </c:strCache>
            </c:strRef>
          </c:tx>
          <c:invertIfNegative val="0"/>
          <c:cat>
            <c:strRef>
              <c:f>Sheet1!$A$2:$A$10</c:f>
              <c:strCache>
                <c:ptCount val="9"/>
                <c:pt idx="0">
                  <c:v>Eenduidig VS Flexibel</c:v>
                </c:pt>
                <c:pt idx="1">
                  <c:v>Compleet VS Compact</c:v>
                </c:pt>
                <c:pt idx="2">
                  <c:v>Complexiteit: Aanbieder VS Afnemer</c:v>
                </c:pt>
                <c:pt idx="3">
                  <c:v>Data distributie VS serviceoriëntatie</c:v>
                </c:pt>
                <c:pt idx="4">
                  <c:v>Essentie: Semantiek VS logistiek, Syntax</c:v>
                </c:pt>
                <c:pt idx="5">
                  <c:v>Andere standaarden: Onafhankelijk VS Afhankelijk</c:v>
                </c:pt>
                <c:pt idx="6">
                  <c:v>Releasebeleid: Vaste datum VS complete functionaliteit</c:v>
                </c:pt>
                <c:pt idx="7">
                  <c:v>Ontwikkeltooling: StUF adapters VS gangbare ontwikkelplatform</c:v>
                </c:pt>
                <c:pt idx="8">
                  <c:v>Uitbreidbaarheid: Flexibel VS Formeel</c:v>
                </c:pt>
              </c:strCache>
            </c:strRef>
          </c:cat>
          <c:val>
            <c:numRef>
              <c:f>Sheet1!$E$2:$E$10</c:f>
              <c:numCache>
                <c:formatCode>General</c:formatCode>
                <c:ptCount val="9"/>
                <c:pt idx="0">
                  <c:v>4.0</c:v>
                </c:pt>
                <c:pt idx="1">
                  <c:v>4.0</c:v>
                </c:pt>
                <c:pt idx="2">
                  <c:v>1.0</c:v>
                </c:pt>
                <c:pt idx="3">
                  <c:v>6.0</c:v>
                </c:pt>
                <c:pt idx="4">
                  <c:v>4.0</c:v>
                </c:pt>
                <c:pt idx="5">
                  <c:v>6.0</c:v>
                </c:pt>
                <c:pt idx="6">
                  <c:v>2.0</c:v>
                </c:pt>
                <c:pt idx="7">
                  <c:v>6.0</c:v>
                </c:pt>
                <c:pt idx="8">
                  <c:v>5.0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Helemaal B</c:v>
                </c:pt>
              </c:strCache>
            </c:strRef>
          </c:tx>
          <c:invertIfNegative val="0"/>
          <c:cat>
            <c:strRef>
              <c:f>Sheet1!$A$2:$A$10</c:f>
              <c:strCache>
                <c:ptCount val="9"/>
                <c:pt idx="0">
                  <c:v>Eenduidig VS Flexibel</c:v>
                </c:pt>
                <c:pt idx="1">
                  <c:v>Compleet VS Compact</c:v>
                </c:pt>
                <c:pt idx="2">
                  <c:v>Complexiteit: Aanbieder VS Afnemer</c:v>
                </c:pt>
                <c:pt idx="3">
                  <c:v>Data distributie VS serviceoriëntatie</c:v>
                </c:pt>
                <c:pt idx="4">
                  <c:v>Essentie: Semantiek VS logistiek, Syntax</c:v>
                </c:pt>
                <c:pt idx="5">
                  <c:v>Andere standaarden: Onafhankelijk VS Afhankelijk</c:v>
                </c:pt>
                <c:pt idx="6">
                  <c:v>Releasebeleid: Vaste datum VS complete functionaliteit</c:v>
                </c:pt>
                <c:pt idx="7">
                  <c:v>Ontwikkeltooling: StUF adapters VS gangbare ontwikkelplatform</c:v>
                </c:pt>
                <c:pt idx="8">
                  <c:v>Uitbreidbaarheid: Flexibel VS Formeel</c:v>
                </c:pt>
              </c:strCache>
            </c:strRef>
          </c:cat>
          <c:val>
            <c:numRef>
              <c:f>Sheet1!$F$2:$F$10</c:f>
              <c:numCache>
                <c:formatCode>General</c:formatCode>
                <c:ptCount val="9"/>
                <c:pt idx="0">
                  <c:v>4.0</c:v>
                </c:pt>
                <c:pt idx="1">
                  <c:v>2.0</c:v>
                </c:pt>
                <c:pt idx="3">
                  <c:v>3.0</c:v>
                </c:pt>
                <c:pt idx="4">
                  <c:v>2.0</c:v>
                </c:pt>
                <c:pt idx="5">
                  <c:v>4.0</c:v>
                </c:pt>
                <c:pt idx="6">
                  <c:v>7.0</c:v>
                </c:pt>
                <c:pt idx="7">
                  <c:v>6.0</c:v>
                </c:pt>
                <c:pt idx="8">
                  <c:v>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70129832"/>
        <c:axId val="-2124780744"/>
        <c:axId val="-2124858088"/>
      </c:bar3DChart>
      <c:catAx>
        <c:axId val="2070129832"/>
        <c:scaling>
          <c:orientation val="minMax"/>
        </c:scaling>
        <c:delete val="0"/>
        <c:axPos val="b"/>
        <c:majorTickMark val="out"/>
        <c:minorTickMark val="none"/>
        <c:tickLblPos val="nextTo"/>
        <c:crossAx val="-2124780744"/>
        <c:crosses val="autoZero"/>
        <c:auto val="1"/>
        <c:lblAlgn val="ctr"/>
        <c:lblOffset val="100"/>
        <c:noMultiLvlLbl val="0"/>
      </c:catAx>
      <c:valAx>
        <c:axId val="-21247807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70129832"/>
        <c:crosses val="autoZero"/>
        <c:crossBetween val="between"/>
      </c:valAx>
      <c:serAx>
        <c:axId val="-2124858088"/>
        <c:scaling>
          <c:orientation val="minMax"/>
        </c:scaling>
        <c:delete val="0"/>
        <c:axPos val="b"/>
        <c:majorTickMark val="out"/>
        <c:minorTickMark val="none"/>
        <c:tickLblPos val="nextTo"/>
        <c:crossAx val="-2124780744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jpe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4278E-95BA-4DF9-A3D4-37DD757F50DD}" type="slidenum">
              <a:rPr lang="nl-NL" sz="1000" smtClean="0">
                <a:latin typeface="Verdana" pitchFamily="34" charset="0"/>
                <a:ea typeface="Verdana" pitchFamily="34" charset="0"/>
                <a:cs typeface="Verdana" pitchFamily="34" charset="0"/>
              </a:rPr>
              <a:pPr/>
              <a:t>‹#›</a:t>
            </a:fld>
            <a:endParaRPr lang="nl-NL" sz="10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Afbeelding 5" descr="P:\H\Helder werkt\King\130131 Kingsjablonen update\werkdocumenten\KING Logo met naambeel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76" y="35496"/>
            <a:ext cx="1085600" cy="5444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5677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E47B12-AD08-462D-980E-2132932ACC28}" type="datetimeFigureOut">
              <a:rPr lang="nl-NL" smtClean="0"/>
              <a:pPr/>
              <a:t>6/27/13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7C1CD-2B30-4655-B66C-F92B41C98069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82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w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3492500" y="6019800"/>
            <a:ext cx="2592388" cy="360363"/>
          </a:xfrm>
        </p:spPr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250825" y="6021388"/>
            <a:ext cx="2895600" cy="360362"/>
          </a:xfrm>
        </p:spPr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grpSp>
        <p:nvGrpSpPr>
          <p:cNvPr id="4" name="Groep 3"/>
          <p:cNvGrpSpPr/>
          <p:nvPr userDrawn="1"/>
        </p:nvGrpSpPr>
        <p:grpSpPr>
          <a:xfrm>
            <a:off x="1" y="261607"/>
            <a:ext cx="9143999" cy="6341599"/>
            <a:chOff x="1" y="261607"/>
            <a:chExt cx="9143999" cy="6341599"/>
          </a:xfrm>
        </p:grpSpPr>
        <p:pic>
          <p:nvPicPr>
            <p:cNvPr id="6" name="Afbeelding 5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60000" y="261607"/>
              <a:ext cx="1296000" cy="6480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9" name="Groep 8"/>
            <p:cNvGrpSpPr/>
            <p:nvPr userDrawn="1"/>
          </p:nvGrpSpPr>
          <p:grpSpPr>
            <a:xfrm>
              <a:off x="1" y="5940000"/>
              <a:ext cx="9143999" cy="663206"/>
              <a:chOff x="1" y="5940000"/>
              <a:chExt cx="9143999" cy="663206"/>
            </a:xfrm>
          </p:grpSpPr>
          <p:sp>
            <p:nvSpPr>
              <p:cNvPr id="10" name="Rechthoek 9"/>
              <p:cNvSpPr/>
              <p:nvPr userDrawn="1"/>
            </p:nvSpPr>
            <p:spPr bwMode="auto">
              <a:xfrm>
                <a:off x="195263" y="6237312"/>
                <a:ext cx="8948737" cy="365894"/>
              </a:xfrm>
              <a:prstGeom prst="rect">
                <a:avLst/>
              </a:prstGeom>
              <a:gradFill>
                <a:gsLst>
                  <a:gs pos="0">
                    <a:schemeClr val="tx2"/>
                  </a:gs>
                  <a:gs pos="0">
                    <a:schemeClr val="tx2"/>
                  </a:gs>
                  <a:gs pos="100000">
                    <a:schemeClr val="accent2"/>
                  </a:gs>
                </a:gsLst>
                <a:lin ang="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nl-NL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11" name="Rechthoek 10"/>
              <p:cNvSpPr/>
              <p:nvPr userDrawn="1"/>
            </p:nvSpPr>
            <p:spPr bwMode="auto">
              <a:xfrm>
                <a:off x="1" y="5940000"/>
                <a:ext cx="9143999" cy="5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100000">
                    <a:schemeClr val="accent2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nl-NL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2952000" cy="115200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80000" y="273051"/>
            <a:ext cx="4644000" cy="56042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2412000"/>
            <a:ext cx="2952000" cy="346527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25184-5A55-6444-9BCB-62EB761A0FBB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1926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680000"/>
            <a:ext cx="7704000" cy="484710"/>
          </a:xfrm>
        </p:spPr>
        <p:txBody>
          <a:bodyPr wrap="none" anchor="ctr" anchorCtr="0"/>
          <a:lstStyle>
            <a:lvl1pPr algn="ctr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800000" y="324000"/>
            <a:ext cx="6624000" cy="42840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20000" y="5151314"/>
            <a:ext cx="7704000" cy="72595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  <a:p>
            <a:pPr lvl="0"/>
            <a:r>
              <a:rPr lang="en-US" dirty="0" err="1" smtClean="0"/>
              <a:t>ww</a:t>
            </a:r>
            <a:endParaRPr lang="en-US" dirty="0" smtClean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4AFA5-A12D-9246-B72F-BDD799BE8511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1355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E0182-18D6-8645-A657-13119BDBAE00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43683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128424" y="540000"/>
            <a:ext cx="1260000" cy="529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20000" y="540000"/>
            <a:ext cx="6300272" cy="5292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7D22F-3BC9-394B-8621-F2B4A73ABC37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36638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wrap="square"/>
          <a:lstStyle>
            <a:lvl1pPr>
              <a:defRPr b="1" i="0">
                <a:solidFill>
                  <a:srgbClr val="ED0C8B"/>
                </a:solidFill>
                <a:latin typeface="Verdana"/>
                <a:cs typeface="Verdana"/>
              </a:defRPr>
            </a:lvl1pPr>
            <a:lvl2pPr algn="l">
              <a:defRPr>
                <a:latin typeface="Verdana"/>
                <a:cs typeface="Verdana"/>
              </a:defRPr>
            </a:lvl2pPr>
            <a:lvl3pPr algn="l">
              <a:defRPr>
                <a:latin typeface="Verdana"/>
                <a:cs typeface="Verdana"/>
              </a:defRPr>
            </a:lvl3pPr>
            <a:lvl4pPr algn="l">
              <a:defRPr>
                <a:latin typeface="Verdana"/>
                <a:cs typeface="Verdana"/>
              </a:defRPr>
            </a:lvl4pPr>
            <a:lvl5pPr algn="l"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Ondertitel - auteur - 12.03.2010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8CE6E-EDA9-45F7-8B2C-E97C926085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307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E044F-0D5E-E942-AFC3-081FA31B288E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6593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63999"/>
            <a:ext cx="7704000" cy="14400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04000" cy="158400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7BA7F-C95B-A046-B507-59BA2DBFB183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757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20001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80000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7441E-AF55-AA48-A48F-E6D6793E7A70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9645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00000" y="274638"/>
            <a:ext cx="6624000" cy="79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0" y="2075723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8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80000" y="2060848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9112F-0432-3E45-B191-A3E8BBB1FBC6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5631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9CB0A-67EE-8845-8F51-D4AF2C2A12BE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8378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0717E-837C-9F4A-B7EC-A6CB3D75579A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2759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5563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Eind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ep 11"/>
          <p:cNvGrpSpPr/>
          <p:nvPr userDrawn="1"/>
        </p:nvGrpSpPr>
        <p:grpSpPr>
          <a:xfrm>
            <a:off x="1" y="261607"/>
            <a:ext cx="9143999" cy="6341599"/>
            <a:chOff x="1" y="261607"/>
            <a:chExt cx="9143999" cy="6341599"/>
          </a:xfrm>
        </p:grpSpPr>
        <p:pic>
          <p:nvPicPr>
            <p:cNvPr id="13" name="Afbeelding 1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60000" y="261607"/>
              <a:ext cx="1296000" cy="6480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6" name="Groep 15"/>
            <p:cNvGrpSpPr/>
            <p:nvPr userDrawn="1"/>
          </p:nvGrpSpPr>
          <p:grpSpPr>
            <a:xfrm>
              <a:off x="1" y="5940000"/>
              <a:ext cx="9143999" cy="663206"/>
              <a:chOff x="1" y="5940000"/>
              <a:chExt cx="9143999" cy="663206"/>
            </a:xfrm>
          </p:grpSpPr>
          <p:sp>
            <p:nvSpPr>
              <p:cNvPr id="17" name="Rechthoek 16"/>
              <p:cNvSpPr/>
              <p:nvPr userDrawn="1"/>
            </p:nvSpPr>
            <p:spPr bwMode="auto">
              <a:xfrm>
                <a:off x="195263" y="6237312"/>
                <a:ext cx="8948737" cy="365894"/>
              </a:xfrm>
              <a:prstGeom prst="rect">
                <a:avLst/>
              </a:prstGeom>
              <a:gradFill>
                <a:gsLst>
                  <a:gs pos="0">
                    <a:schemeClr val="tx2"/>
                  </a:gs>
                  <a:gs pos="0">
                    <a:schemeClr val="tx2"/>
                  </a:gs>
                  <a:gs pos="100000">
                    <a:schemeClr val="accent2"/>
                  </a:gs>
                </a:gsLst>
                <a:lin ang="0" scaled="1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nl-NL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18" name="Rechthoek 17"/>
              <p:cNvSpPr/>
              <p:nvPr userDrawn="1"/>
            </p:nvSpPr>
            <p:spPr bwMode="auto">
              <a:xfrm>
                <a:off x="1" y="5940000"/>
                <a:ext cx="9143999" cy="5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100000">
                    <a:schemeClr val="accent2">
                      <a:lumMod val="40000"/>
                      <a:lumOff val="6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nl-NL" sz="2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</p:grp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3492500" y="6019800"/>
            <a:ext cx="2592388" cy="360363"/>
          </a:xfrm>
        </p:spPr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250825" y="6021388"/>
            <a:ext cx="2895600" cy="360362"/>
          </a:xfrm>
        </p:spPr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8463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20000" y="540000"/>
            <a:ext cx="77040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</a:t>
            </a:r>
            <a:r>
              <a:rPr lang="nl-NL" dirty="0" smtClean="0"/>
              <a:t>bewerken</a:t>
            </a:r>
            <a:endParaRPr lang="nl-NL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000" y="1260000"/>
            <a:ext cx="7704000" cy="46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00" y="6021388"/>
            <a:ext cx="273526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5" y="6021388"/>
            <a:ext cx="28956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021388"/>
            <a:ext cx="21336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chemeClr val="bg1"/>
                </a:solidFill>
                <a:latin typeface="+mn-lt"/>
              </a:defRPr>
            </a:lvl1pPr>
          </a:lstStyle>
          <a:p>
            <a:fld id="{DD4326B3-8991-FC4E-8214-194F99C920E3}" type="slidenum">
              <a:rPr lang="nl-NL"/>
              <a:pPr/>
              <a:t>‹#›</a:t>
            </a:fld>
            <a:endParaRPr lang="nl-NL"/>
          </a:p>
        </p:txBody>
      </p:sp>
      <p:pic>
        <p:nvPicPr>
          <p:cNvPr id="1031" name="Picture 7" descr="3094"/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250"/>
          <a:stretch/>
        </p:blipFill>
        <p:spPr bwMode="auto">
          <a:xfrm>
            <a:off x="0" y="5915024"/>
            <a:ext cx="9144000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ep 2"/>
          <p:cNvGrpSpPr/>
          <p:nvPr/>
        </p:nvGrpSpPr>
        <p:grpSpPr>
          <a:xfrm>
            <a:off x="1" y="5940000"/>
            <a:ext cx="9143999" cy="663206"/>
            <a:chOff x="1" y="5940000"/>
            <a:chExt cx="9143999" cy="663206"/>
          </a:xfrm>
        </p:grpSpPr>
        <p:sp>
          <p:nvSpPr>
            <p:cNvPr id="2" name="Rechthoek 1"/>
            <p:cNvSpPr/>
            <p:nvPr userDrawn="1"/>
          </p:nvSpPr>
          <p:spPr bwMode="auto">
            <a:xfrm>
              <a:off x="195263" y="6237312"/>
              <a:ext cx="8948737" cy="365894"/>
            </a:xfrm>
            <a:prstGeom prst="rect">
              <a:avLst/>
            </a:prstGeom>
            <a:gradFill>
              <a:gsLst>
                <a:gs pos="0">
                  <a:schemeClr val="tx2"/>
                </a:gs>
                <a:gs pos="100000">
                  <a:schemeClr val="accent2"/>
                </a:gs>
              </a:gsLst>
              <a:lin ang="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4" name="Rechthoek 3"/>
            <p:cNvSpPr/>
            <p:nvPr userDrawn="1"/>
          </p:nvSpPr>
          <p:spPr bwMode="auto">
            <a:xfrm>
              <a:off x="1" y="5940000"/>
              <a:ext cx="9143999" cy="5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56" r:id="rId10"/>
    <p:sldLayoutId id="2147483657" r:id="rId11"/>
    <p:sldLayoutId id="2147483658" r:id="rId12"/>
    <p:sldLayoutId id="2147483659" r:id="rId13"/>
    <p:sldLayoutId id="2147483662" r:id="rId1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2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2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.png"/><Relationship Id="rId3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20000" y="1268685"/>
            <a:ext cx="7704000" cy="792163"/>
          </a:xfrm>
        </p:spPr>
        <p:txBody>
          <a:bodyPr/>
          <a:lstStyle/>
          <a:p>
            <a:r>
              <a:rPr lang="nl-NL" dirty="0" smtClean="0"/>
              <a:t>Toekomstvisie </a:t>
            </a:r>
            <a:r>
              <a:rPr lang="nl-NL" dirty="0" err="1" smtClean="0"/>
              <a:t>StUF</a:t>
            </a:r>
            <a:r>
              <a:rPr lang="nl-NL" dirty="0" smtClean="0"/>
              <a:t> kader</a:t>
            </a:r>
            <a:br>
              <a:rPr lang="nl-NL" dirty="0" smtClean="0"/>
            </a:br>
            <a:r>
              <a:rPr lang="nl-NL" sz="1800" b="0" i="0" dirty="0" smtClean="0"/>
              <a:t>Expertgroep 27-juni-2013</a:t>
            </a:r>
            <a:br>
              <a:rPr lang="nl-NL" sz="1800" b="0" i="0" dirty="0" smtClean="0"/>
            </a:br>
            <a:r>
              <a:rPr lang="nl-NL" sz="1800" b="0" i="0" dirty="0" smtClean="0"/>
              <a:t>Frank Terpstra</a:t>
            </a:r>
            <a:endParaRPr lang="nl-NL" dirty="0"/>
          </a:p>
        </p:txBody>
      </p:sp>
      <p:pic>
        <p:nvPicPr>
          <p:cNvPr id="6" name="Afbeelding 5" descr="KING-logo-2013-bijgewerkt-contras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88640"/>
            <a:ext cx="1493915" cy="85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460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3359"/>
                </a:solidFill>
              </a:rPr>
              <a:t>Scenario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>
                <a:solidFill>
                  <a:srgbClr val="003359"/>
                </a:solidFill>
              </a:rPr>
              <a:t>Bij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vaststelling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vervalt</a:t>
            </a:r>
            <a:r>
              <a:rPr lang="en-US" dirty="0" smtClean="0">
                <a:solidFill>
                  <a:srgbClr val="003359"/>
                </a:solidFill>
              </a:rPr>
              <a:t> 2.04</a:t>
            </a:r>
          </a:p>
          <a:p>
            <a:r>
              <a:rPr lang="en-US" dirty="0" err="1" smtClean="0">
                <a:solidFill>
                  <a:srgbClr val="003359"/>
                </a:solidFill>
              </a:rPr>
              <a:t>Bij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vaststelling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dienen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ook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nieuwe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versies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StUF</a:t>
            </a:r>
            <a:r>
              <a:rPr lang="en-US" dirty="0" smtClean="0">
                <a:solidFill>
                  <a:srgbClr val="003359"/>
                </a:solidFill>
              </a:rPr>
              <a:t>-ZKN </a:t>
            </a:r>
            <a:r>
              <a:rPr lang="en-US" dirty="0" err="1" smtClean="0">
                <a:solidFill>
                  <a:srgbClr val="003359"/>
                </a:solidFill>
              </a:rPr>
              <a:t>StUF</a:t>
            </a:r>
            <a:r>
              <a:rPr lang="en-US" dirty="0" smtClean="0">
                <a:solidFill>
                  <a:srgbClr val="003359"/>
                </a:solidFill>
              </a:rPr>
              <a:t>-BG en </a:t>
            </a:r>
            <a:r>
              <a:rPr lang="en-US" dirty="0" err="1" smtClean="0">
                <a:solidFill>
                  <a:srgbClr val="003359"/>
                </a:solidFill>
              </a:rPr>
              <a:t>StUF</a:t>
            </a:r>
            <a:r>
              <a:rPr lang="en-US" dirty="0" smtClean="0">
                <a:solidFill>
                  <a:srgbClr val="003359"/>
                </a:solidFill>
              </a:rPr>
              <a:t>-ZTC </a:t>
            </a:r>
            <a:r>
              <a:rPr lang="en-US" dirty="0" err="1" smtClean="0">
                <a:solidFill>
                  <a:srgbClr val="003359"/>
                </a:solidFill>
              </a:rPr>
              <a:t>gemaakt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te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worden</a:t>
            </a:r>
            <a:endParaRPr lang="en-US" dirty="0">
              <a:solidFill>
                <a:srgbClr val="003359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821793" y="2216476"/>
            <a:ext cx="7682516" cy="373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34244" y="2253832"/>
            <a:ext cx="0" cy="1743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784440" y="2197797"/>
            <a:ext cx="112063" cy="112069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119685" y="2200773"/>
            <a:ext cx="112063" cy="112069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065029" y="2191297"/>
            <a:ext cx="112063" cy="112069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748902" y="2181821"/>
            <a:ext cx="112063" cy="112069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333167" y="2184797"/>
            <a:ext cx="112063" cy="112069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22204" y="2415710"/>
            <a:ext cx="3485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Nu</a:t>
            </a:r>
            <a:endParaRPr lang="en-US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1945386" y="2415710"/>
            <a:ext cx="109712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December 2013</a:t>
            </a:r>
          </a:p>
          <a:p>
            <a:r>
              <a:rPr lang="en-US" sz="1000" dirty="0" err="1" smtClean="0"/>
              <a:t>Vaststellen</a:t>
            </a:r>
            <a:endParaRPr lang="en-US" sz="1000" dirty="0" smtClean="0"/>
          </a:p>
          <a:p>
            <a:r>
              <a:rPr lang="en-US" sz="1000" dirty="0" err="1" smtClean="0"/>
              <a:t>Alle</a:t>
            </a:r>
            <a:r>
              <a:rPr lang="en-US" sz="1000" dirty="0" smtClean="0"/>
              <a:t> RFCs</a:t>
            </a:r>
            <a:endParaRPr lang="en-US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3696218" y="2384932"/>
            <a:ext cx="80244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April 2014</a:t>
            </a:r>
          </a:p>
          <a:p>
            <a:r>
              <a:rPr lang="en-US" sz="1000" dirty="0" err="1" smtClean="0"/>
              <a:t>Vaststellen</a:t>
            </a:r>
            <a:endParaRPr lang="en-US" sz="1000" dirty="0" smtClean="0"/>
          </a:p>
          <a:p>
            <a:r>
              <a:rPr lang="en-US" sz="1000" dirty="0" err="1" smtClean="0"/>
              <a:t>onderlaag</a:t>
            </a:r>
            <a:endParaRPr lang="en-US" sz="1000" dirty="0"/>
          </a:p>
        </p:txBody>
      </p:sp>
      <p:sp>
        <p:nvSpPr>
          <p:cNvPr id="17" name="TextBox 16"/>
          <p:cNvSpPr txBox="1"/>
          <p:nvPr/>
        </p:nvSpPr>
        <p:spPr>
          <a:xfrm>
            <a:off x="5412725" y="2415710"/>
            <a:ext cx="15961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April 2015</a:t>
            </a:r>
          </a:p>
          <a:p>
            <a:r>
              <a:rPr lang="en-US" sz="1000" dirty="0" err="1" smtClean="0"/>
              <a:t>Implementatie</a:t>
            </a:r>
            <a:r>
              <a:rPr lang="en-US" sz="1000" dirty="0" smtClean="0"/>
              <a:t> </a:t>
            </a:r>
            <a:r>
              <a:rPr lang="en-US" sz="1000" dirty="0" err="1" smtClean="0"/>
              <a:t>onderlaag</a:t>
            </a:r>
            <a:r>
              <a:rPr lang="en-US" sz="1000" dirty="0" smtClean="0"/>
              <a:t> </a:t>
            </a:r>
          </a:p>
          <a:p>
            <a:r>
              <a:rPr lang="en-US" sz="1000" dirty="0" smtClean="0"/>
              <a:t>door </a:t>
            </a:r>
            <a:r>
              <a:rPr lang="en-US" sz="1000" dirty="0" err="1" smtClean="0"/>
              <a:t>leveranciers</a:t>
            </a:r>
            <a:endParaRPr lang="en-US" sz="1000" dirty="0"/>
          </a:p>
        </p:txBody>
      </p:sp>
      <p:sp>
        <p:nvSpPr>
          <p:cNvPr id="18" name="TextBox 17"/>
          <p:cNvSpPr txBox="1"/>
          <p:nvPr/>
        </p:nvSpPr>
        <p:spPr>
          <a:xfrm>
            <a:off x="7036427" y="2384932"/>
            <a:ext cx="158910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eind</a:t>
            </a:r>
            <a:r>
              <a:rPr lang="en-US" sz="1000" dirty="0" smtClean="0"/>
              <a:t> 2015</a:t>
            </a:r>
          </a:p>
          <a:p>
            <a:r>
              <a:rPr lang="en-US" sz="1000" dirty="0" err="1" smtClean="0"/>
              <a:t>onderlaag</a:t>
            </a:r>
            <a:endParaRPr lang="en-US" sz="1000" dirty="0" smtClean="0"/>
          </a:p>
          <a:p>
            <a:r>
              <a:rPr lang="en-US" sz="1000" dirty="0" smtClean="0"/>
              <a:t>In </a:t>
            </a:r>
            <a:r>
              <a:rPr lang="en-US" sz="1000" dirty="0" err="1" smtClean="0"/>
              <a:t>gebruik</a:t>
            </a:r>
            <a:r>
              <a:rPr lang="en-US" sz="1000" dirty="0" smtClean="0"/>
              <a:t> </a:t>
            </a:r>
            <a:r>
              <a:rPr lang="en-US" sz="1000" dirty="0" err="1" smtClean="0"/>
              <a:t>bij</a:t>
            </a:r>
            <a:r>
              <a:rPr lang="en-US" sz="1000" dirty="0" smtClean="0"/>
              <a:t> </a:t>
            </a:r>
            <a:r>
              <a:rPr lang="en-US" sz="1000" dirty="0" err="1" smtClean="0"/>
              <a:t>gemeenten</a:t>
            </a:r>
            <a:endParaRPr lang="en-US" sz="1000" dirty="0"/>
          </a:p>
        </p:txBody>
      </p:sp>
      <p:pic>
        <p:nvPicPr>
          <p:cNvPr id="19" name="Afbeelding 5" descr="KING-logo-2013-bijgewerkt-contras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88640"/>
            <a:ext cx="1493915" cy="85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88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003359"/>
                </a:solidFill>
              </a:rPr>
              <a:t>Visie</a:t>
            </a:r>
            <a:r>
              <a:rPr lang="en-US" dirty="0" smtClean="0">
                <a:solidFill>
                  <a:srgbClr val="003359"/>
                </a:solidFill>
              </a:rPr>
              <a:t> KING</a:t>
            </a:r>
          </a:p>
          <a:p>
            <a:r>
              <a:rPr lang="en-US" dirty="0" smtClean="0">
                <a:solidFill>
                  <a:srgbClr val="003359"/>
                </a:solidFill>
              </a:rPr>
              <a:t>Pas </a:t>
            </a:r>
            <a:r>
              <a:rPr lang="en-US" dirty="0" err="1" smtClean="0">
                <a:solidFill>
                  <a:srgbClr val="003359"/>
                </a:solidFill>
              </a:rPr>
              <a:t>beheermodel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aan</a:t>
            </a:r>
            <a:endParaRPr lang="en-US" dirty="0" smtClean="0">
              <a:solidFill>
                <a:srgbClr val="003359"/>
              </a:solidFill>
            </a:endParaRPr>
          </a:p>
          <a:p>
            <a:pPr lvl="1"/>
            <a:r>
              <a:rPr lang="en-US" dirty="0" err="1" smtClean="0">
                <a:solidFill>
                  <a:srgbClr val="003359"/>
                </a:solidFill>
              </a:rPr>
              <a:t>Maak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onderscheid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tussen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werkings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gebied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ketenpartners</a:t>
            </a:r>
            <a:r>
              <a:rPr lang="en-US" dirty="0" smtClean="0">
                <a:solidFill>
                  <a:srgbClr val="003359"/>
                </a:solidFill>
              </a:rPr>
              <a:t> en </a:t>
            </a:r>
            <a:r>
              <a:rPr lang="en-US" dirty="0" err="1" smtClean="0">
                <a:solidFill>
                  <a:srgbClr val="003359"/>
                </a:solidFill>
              </a:rPr>
              <a:t>binnengemeentelijk</a:t>
            </a:r>
            <a:endParaRPr lang="en-US" dirty="0" smtClean="0">
              <a:solidFill>
                <a:srgbClr val="003359"/>
              </a:solidFill>
            </a:endParaRPr>
          </a:p>
          <a:p>
            <a:pPr lvl="1"/>
            <a:r>
              <a:rPr lang="en-US" dirty="0" err="1" smtClean="0">
                <a:solidFill>
                  <a:srgbClr val="003359"/>
                </a:solidFill>
              </a:rPr>
              <a:t>Alleen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voor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binnengemeentlijk</a:t>
            </a:r>
            <a:r>
              <a:rPr lang="en-US" dirty="0" smtClean="0">
                <a:solidFill>
                  <a:srgbClr val="003359"/>
                </a:solidFill>
              </a:rPr>
              <a:t> geld </a:t>
            </a:r>
            <a:r>
              <a:rPr lang="en-US" dirty="0" err="1" smtClean="0">
                <a:solidFill>
                  <a:srgbClr val="003359"/>
                </a:solidFill>
              </a:rPr>
              <a:t>dat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ook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StUF</a:t>
            </a:r>
            <a:r>
              <a:rPr lang="en-US" dirty="0" smtClean="0">
                <a:solidFill>
                  <a:srgbClr val="003359"/>
                </a:solidFill>
              </a:rPr>
              <a:t>-BG </a:t>
            </a:r>
            <a:r>
              <a:rPr lang="en-US" dirty="0" err="1" smtClean="0">
                <a:solidFill>
                  <a:srgbClr val="003359"/>
                </a:solidFill>
              </a:rPr>
              <a:t>uitgebracht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dient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te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worden</a:t>
            </a:r>
            <a:r>
              <a:rPr lang="en-US" dirty="0" smtClean="0">
                <a:solidFill>
                  <a:srgbClr val="003359"/>
                </a:solidFill>
              </a:rPr>
              <a:t>.</a:t>
            </a:r>
          </a:p>
          <a:p>
            <a:r>
              <a:rPr lang="en-US" dirty="0" err="1" smtClean="0">
                <a:solidFill>
                  <a:srgbClr val="003359"/>
                </a:solidFill>
              </a:rPr>
              <a:t>Voer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onderlaag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eerst</a:t>
            </a:r>
            <a:r>
              <a:rPr lang="en-US" dirty="0" smtClean="0">
                <a:solidFill>
                  <a:srgbClr val="003359"/>
                </a:solidFill>
              </a:rPr>
              <a:t> in met </a:t>
            </a:r>
            <a:r>
              <a:rPr lang="en-US" dirty="0" err="1" smtClean="0">
                <a:solidFill>
                  <a:srgbClr val="003359"/>
                </a:solidFill>
              </a:rPr>
              <a:t>ketenpartners</a:t>
            </a:r>
            <a:r>
              <a:rPr lang="en-US" dirty="0" smtClean="0">
                <a:solidFill>
                  <a:srgbClr val="003359"/>
                </a:solidFill>
              </a:rPr>
              <a:t> pas later </a:t>
            </a:r>
            <a:r>
              <a:rPr lang="en-US" dirty="0" err="1" smtClean="0">
                <a:solidFill>
                  <a:srgbClr val="003359"/>
                </a:solidFill>
              </a:rPr>
              <a:t>binnengemeentelijk</a:t>
            </a:r>
            <a:endParaRPr lang="en-US" dirty="0" smtClean="0">
              <a:solidFill>
                <a:srgbClr val="003359"/>
              </a:solidFill>
            </a:endParaRPr>
          </a:p>
          <a:p>
            <a:endParaRPr lang="en-US" dirty="0" smtClean="0">
              <a:solidFill>
                <a:srgbClr val="0033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7163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 err="1" smtClean="0">
                <a:solidFill>
                  <a:srgbClr val="003359"/>
                </a:solidFill>
              </a:rPr>
              <a:t>Vragen</a:t>
            </a:r>
            <a:r>
              <a:rPr lang="en-US" sz="3600" dirty="0" smtClean="0">
                <a:solidFill>
                  <a:srgbClr val="003359"/>
                </a:solidFill>
              </a:rPr>
              <a:t>?</a:t>
            </a:r>
          </a:p>
        </p:txBody>
      </p:sp>
      <p:pic>
        <p:nvPicPr>
          <p:cNvPr id="3" name="Afbeelding 5" descr="KING-logo-2013-bijgewerkt-contras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88640"/>
            <a:ext cx="1493915" cy="85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150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2"/>
                </a:solidFill>
              </a:rPr>
              <a:t>Aanleiding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Nieuwe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StUF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onderlaag</a:t>
            </a:r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err="1" smtClean="0">
                <a:solidFill>
                  <a:schemeClr val="tx2"/>
                </a:solidFill>
              </a:rPr>
              <a:t>Discussie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Toekomstvisie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regiegroep</a:t>
            </a:r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err="1" smtClean="0">
                <a:solidFill>
                  <a:schemeClr val="tx2"/>
                </a:solidFill>
              </a:rPr>
              <a:t>Waarom</a:t>
            </a:r>
            <a:r>
              <a:rPr lang="en-US" dirty="0" smtClean="0">
                <a:solidFill>
                  <a:schemeClr val="tx2"/>
                </a:solidFill>
              </a:rPr>
              <a:t> focus </a:t>
            </a:r>
            <a:r>
              <a:rPr lang="en-US" dirty="0" err="1" smtClean="0">
                <a:solidFill>
                  <a:schemeClr val="tx2"/>
                </a:solidFill>
              </a:rPr>
              <a:t>Formele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en </a:t>
            </a:r>
            <a:r>
              <a:rPr lang="en-US" dirty="0" err="1" smtClean="0">
                <a:solidFill>
                  <a:schemeClr val="tx2"/>
                </a:solidFill>
              </a:rPr>
              <a:t>materiële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historie</a:t>
            </a:r>
            <a:endParaRPr lang="en-US" dirty="0" smtClean="0">
              <a:solidFill>
                <a:schemeClr val="tx2"/>
              </a:solidFill>
            </a:endParaRPr>
          </a:p>
        </p:txBody>
      </p:sp>
      <p:pic>
        <p:nvPicPr>
          <p:cNvPr id="3" name="Afbeelding 5" descr="KING-logo-2013-bijgewerkt-contras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88640"/>
            <a:ext cx="1493915" cy="85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919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3359"/>
                </a:solidFill>
              </a:rPr>
              <a:t>Directe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aanleiding</a:t>
            </a:r>
            <a:endParaRPr lang="en-US" dirty="0" smtClean="0">
              <a:solidFill>
                <a:srgbClr val="003359"/>
              </a:solidFill>
            </a:endParaRPr>
          </a:p>
          <a:p>
            <a:pPr lvl="1"/>
            <a:r>
              <a:rPr lang="en-US" dirty="0" err="1" smtClean="0"/>
              <a:t>Behoefte</a:t>
            </a:r>
            <a:r>
              <a:rPr lang="en-US" dirty="0" smtClean="0"/>
              <a:t> </a:t>
            </a:r>
            <a:r>
              <a:rPr lang="en-US" dirty="0" err="1" smtClean="0"/>
              <a:t>nieuwe</a:t>
            </a:r>
            <a:r>
              <a:rPr lang="en-US" dirty="0" smtClean="0"/>
              <a:t> </a:t>
            </a:r>
            <a:r>
              <a:rPr lang="en-US" dirty="0" err="1" smtClean="0"/>
              <a:t>functionaliteit</a:t>
            </a:r>
            <a:r>
              <a:rPr lang="en-US" dirty="0" smtClean="0"/>
              <a:t> </a:t>
            </a:r>
            <a:r>
              <a:rPr lang="en-US" dirty="0" err="1" smtClean="0"/>
              <a:t>vanuit</a:t>
            </a:r>
            <a:r>
              <a:rPr lang="en-US" dirty="0" smtClean="0"/>
              <a:t> </a:t>
            </a:r>
            <a:r>
              <a:rPr lang="en-US" dirty="0" err="1" smtClean="0"/>
              <a:t>mGBA</a:t>
            </a:r>
            <a:endParaRPr lang="en-US" dirty="0" smtClean="0"/>
          </a:p>
          <a:p>
            <a:pPr lvl="1"/>
            <a:r>
              <a:rPr lang="en-US" dirty="0" err="1" smtClean="0"/>
              <a:t>Behoefte</a:t>
            </a:r>
            <a:r>
              <a:rPr lang="en-US" dirty="0" smtClean="0"/>
              <a:t> </a:t>
            </a:r>
            <a:r>
              <a:rPr lang="en-US" dirty="0" err="1" smtClean="0"/>
              <a:t>aan</a:t>
            </a:r>
            <a:r>
              <a:rPr lang="en-US" dirty="0" smtClean="0"/>
              <a:t> </a:t>
            </a:r>
            <a:r>
              <a:rPr lang="en-US" dirty="0" err="1" smtClean="0"/>
              <a:t>meer</a:t>
            </a:r>
            <a:r>
              <a:rPr lang="en-US" dirty="0" smtClean="0"/>
              <a:t> </a:t>
            </a:r>
            <a:r>
              <a:rPr lang="en-US" dirty="0" err="1" smtClean="0"/>
              <a:t>ondersteuning</a:t>
            </a:r>
            <a:r>
              <a:rPr lang="en-US" dirty="0" smtClean="0"/>
              <a:t> service </a:t>
            </a:r>
            <a:r>
              <a:rPr lang="en-US" dirty="0" err="1" smtClean="0"/>
              <a:t>orientatie</a:t>
            </a:r>
            <a:r>
              <a:rPr lang="en-US" dirty="0" smtClean="0"/>
              <a:t> en code </a:t>
            </a:r>
            <a:r>
              <a:rPr lang="en-US" dirty="0" err="1" smtClean="0"/>
              <a:t>generatie</a:t>
            </a:r>
            <a:r>
              <a:rPr lang="en-US" dirty="0" smtClean="0"/>
              <a:t> </a:t>
            </a:r>
            <a:r>
              <a:rPr lang="en-US" dirty="0" err="1" smtClean="0"/>
              <a:t>vanuit</a:t>
            </a:r>
            <a:r>
              <a:rPr lang="en-US" dirty="0" smtClean="0"/>
              <a:t> Den Haag en Amsterdam</a:t>
            </a:r>
          </a:p>
          <a:p>
            <a:r>
              <a:rPr lang="en-US" dirty="0" err="1" smtClean="0">
                <a:solidFill>
                  <a:schemeClr val="tx2"/>
                </a:solidFill>
              </a:rPr>
              <a:t>Indirecte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aanleiding</a:t>
            </a:r>
            <a:endParaRPr lang="en-US" dirty="0" smtClean="0">
              <a:solidFill>
                <a:schemeClr val="tx2"/>
              </a:solidFill>
            </a:endParaRPr>
          </a:p>
          <a:p>
            <a:pPr lvl="1"/>
            <a:r>
              <a:rPr lang="en-US" dirty="0" err="1" smtClean="0">
                <a:solidFill>
                  <a:schemeClr val="tx2"/>
                </a:solidFill>
              </a:rPr>
              <a:t>Ontwikkeling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stelselstandaard</a:t>
            </a:r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err="1" smtClean="0">
                <a:solidFill>
                  <a:schemeClr val="tx2"/>
                </a:solidFill>
              </a:rPr>
              <a:t>Toekomstige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ontwikkelingen</a:t>
            </a:r>
            <a:endParaRPr lang="en-US" dirty="0" smtClean="0">
              <a:solidFill>
                <a:schemeClr val="tx2"/>
              </a:solidFill>
            </a:endParaRPr>
          </a:p>
          <a:p>
            <a:pPr lvl="1"/>
            <a:r>
              <a:rPr lang="en-US" dirty="0" err="1" smtClean="0"/>
              <a:t>decentralisaties</a:t>
            </a:r>
            <a:endParaRPr lang="en-US" dirty="0" smtClean="0">
              <a:solidFill>
                <a:schemeClr val="tx2"/>
              </a:solidFill>
            </a:endParaRPr>
          </a:p>
          <a:p>
            <a:pPr marL="457200" lvl="1" indent="0">
              <a:buNone/>
            </a:pPr>
            <a:endParaRPr lang="en-US" dirty="0" smtClean="0"/>
          </a:p>
        </p:txBody>
      </p:sp>
      <p:pic>
        <p:nvPicPr>
          <p:cNvPr id="3" name="Afbeelding 5" descr="KING-logo-2013-bijgewerkt-contras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88640"/>
            <a:ext cx="1493915" cy="85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883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3359"/>
                </a:solidFill>
              </a:rPr>
              <a:t>Discussie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toekomstvisie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StUF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regiegroep</a:t>
            </a:r>
            <a:endParaRPr lang="en-US" dirty="0" smtClean="0">
              <a:solidFill>
                <a:srgbClr val="003359"/>
              </a:solidFill>
            </a:endParaRPr>
          </a:p>
          <a:p>
            <a:pPr lvl="1"/>
            <a:r>
              <a:rPr lang="en-US" dirty="0" smtClean="0">
                <a:solidFill>
                  <a:srgbClr val="003359"/>
                </a:solidFill>
              </a:rPr>
              <a:t>Pitches van </a:t>
            </a:r>
            <a:r>
              <a:rPr lang="en-US" dirty="0" err="1" smtClean="0">
                <a:solidFill>
                  <a:srgbClr val="003359"/>
                </a:solidFill>
              </a:rPr>
              <a:t>Gershon</a:t>
            </a:r>
            <a:r>
              <a:rPr lang="en-US" dirty="0" smtClean="0">
                <a:solidFill>
                  <a:srgbClr val="003359"/>
                </a:solidFill>
              </a:rPr>
              <a:t> Jansen en John </a:t>
            </a:r>
            <a:r>
              <a:rPr lang="en-US" dirty="0" err="1" smtClean="0">
                <a:solidFill>
                  <a:srgbClr val="003359"/>
                </a:solidFill>
              </a:rPr>
              <a:t>Rooijakkers</a:t>
            </a:r>
            <a:endParaRPr lang="en-US" dirty="0" smtClean="0">
              <a:solidFill>
                <a:srgbClr val="003359"/>
              </a:solidFill>
            </a:endParaRPr>
          </a:p>
          <a:p>
            <a:pPr lvl="1"/>
            <a:r>
              <a:rPr lang="en-US" dirty="0" err="1" smtClean="0">
                <a:solidFill>
                  <a:srgbClr val="003359"/>
                </a:solidFill>
              </a:rPr>
              <a:t>Vervolgens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discussie</a:t>
            </a:r>
            <a:endParaRPr lang="en-US" dirty="0" smtClean="0">
              <a:solidFill>
                <a:srgbClr val="003359"/>
              </a:solidFill>
            </a:endParaRPr>
          </a:p>
          <a:p>
            <a:pPr lvl="1"/>
            <a:r>
              <a:rPr lang="en-US" dirty="0" err="1" smtClean="0">
                <a:solidFill>
                  <a:srgbClr val="003359"/>
                </a:solidFill>
              </a:rPr>
              <a:t>Belangrijke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punten</a:t>
            </a:r>
            <a:r>
              <a:rPr lang="en-US" dirty="0" smtClean="0">
                <a:solidFill>
                  <a:srgbClr val="003359"/>
                </a:solidFill>
              </a:rPr>
              <a:t>:</a:t>
            </a:r>
          </a:p>
          <a:p>
            <a:pPr lvl="2"/>
            <a:r>
              <a:rPr lang="en-US" dirty="0" err="1" smtClean="0">
                <a:solidFill>
                  <a:srgbClr val="003359"/>
                </a:solidFill>
              </a:rPr>
              <a:t>StUF</a:t>
            </a:r>
            <a:r>
              <a:rPr lang="en-US" dirty="0" smtClean="0">
                <a:solidFill>
                  <a:srgbClr val="003359"/>
                </a:solidFill>
              </a:rPr>
              <a:t> is </a:t>
            </a:r>
            <a:r>
              <a:rPr lang="en-US" dirty="0" err="1" smtClean="0">
                <a:solidFill>
                  <a:srgbClr val="003359"/>
                </a:solidFill>
              </a:rPr>
              <a:t>een</a:t>
            </a:r>
            <a:r>
              <a:rPr lang="en-US" dirty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zeer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uitgebreide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standaard</a:t>
            </a:r>
            <a:endParaRPr lang="en-US" dirty="0" smtClean="0">
              <a:solidFill>
                <a:srgbClr val="003359"/>
              </a:solidFill>
            </a:endParaRPr>
          </a:p>
          <a:p>
            <a:pPr lvl="2"/>
            <a:r>
              <a:rPr lang="en-US" dirty="0" err="1" smtClean="0">
                <a:solidFill>
                  <a:srgbClr val="003359"/>
                </a:solidFill>
              </a:rPr>
              <a:t>StUF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heeft</a:t>
            </a:r>
            <a:r>
              <a:rPr lang="en-US" dirty="0" smtClean="0">
                <a:solidFill>
                  <a:srgbClr val="003359"/>
                </a:solidFill>
              </a:rPr>
              <a:t> het imago complex </a:t>
            </a:r>
            <a:r>
              <a:rPr lang="en-US" dirty="0" err="1" smtClean="0">
                <a:solidFill>
                  <a:srgbClr val="003359"/>
                </a:solidFill>
              </a:rPr>
              <a:t>te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zijn</a:t>
            </a:r>
            <a:endParaRPr lang="en-US" dirty="0" smtClean="0">
              <a:solidFill>
                <a:srgbClr val="003359"/>
              </a:solidFill>
            </a:endParaRPr>
          </a:p>
          <a:p>
            <a:pPr lvl="2"/>
            <a:r>
              <a:rPr lang="en-US" dirty="0" err="1" smtClean="0">
                <a:solidFill>
                  <a:srgbClr val="003359"/>
                </a:solidFill>
              </a:rPr>
              <a:t>StUF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wordt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echter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ook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ingezet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voor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complexe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problemen</a:t>
            </a:r>
            <a:endParaRPr lang="en-US" dirty="0" smtClean="0">
              <a:solidFill>
                <a:srgbClr val="003359"/>
              </a:solidFill>
            </a:endParaRPr>
          </a:p>
          <a:p>
            <a:pPr lvl="2"/>
            <a:r>
              <a:rPr lang="en-US" dirty="0" err="1" smtClean="0">
                <a:solidFill>
                  <a:srgbClr val="003359"/>
                </a:solidFill>
              </a:rPr>
              <a:t>Voor</a:t>
            </a:r>
            <a:r>
              <a:rPr lang="en-US" dirty="0" smtClean="0">
                <a:solidFill>
                  <a:srgbClr val="003359"/>
                </a:solidFill>
              </a:rPr>
              <a:t> minder </a:t>
            </a:r>
            <a:r>
              <a:rPr lang="en-US" dirty="0" err="1" smtClean="0">
                <a:solidFill>
                  <a:srgbClr val="003359"/>
                </a:solidFill>
              </a:rPr>
              <a:t>complexe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problemen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te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groot</a:t>
            </a:r>
            <a:endParaRPr lang="en-US" dirty="0" smtClean="0">
              <a:solidFill>
                <a:srgbClr val="003359"/>
              </a:solidFill>
            </a:endParaRPr>
          </a:p>
          <a:p>
            <a:pPr lvl="2"/>
            <a:r>
              <a:rPr lang="en-US" dirty="0" smtClean="0">
                <a:solidFill>
                  <a:srgbClr val="003359"/>
                </a:solidFill>
              </a:rPr>
              <a:t>De </a:t>
            </a:r>
            <a:r>
              <a:rPr lang="en-US" dirty="0" err="1" smtClean="0">
                <a:solidFill>
                  <a:srgbClr val="003359"/>
                </a:solidFill>
              </a:rPr>
              <a:t>juiste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toepassing</a:t>
            </a:r>
            <a:r>
              <a:rPr lang="en-US" dirty="0" smtClean="0">
                <a:solidFill>
                  <a:srgbClr val="003359"/>
                </a:solidFill>
              </a:rPr>
              <a:t> van de </a:t>
            </a:r>
            <a:r>
              <a:rPr lang="en-US" dirty="0" err="1" smtClean="0">
                <a:solidFill>
                  <a:srgbClr val="003359"/>
                </a:solidFill>
              </a:rPr>
              <a:t>standaard</a:t>
            </a:r>
            <a:r>
              <a:rPr lang="en-US" dirty="0" smtClean="0">
                <a:solidFill>
                  <a:srgbClr val="003359"/>
                </a:solidFill>
              </a:rPr>
              <a:t> is de </a:t>
            </a:r>
            <a:r>
              <a:rPr lang="en-US" dirty="0" err="1" smtClean="0">
                <a:solidFill>
                  <a:srgbClr val="003359"/>
                </a:solidFill>
              </a:rPr>
              <a:t>grote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uitdaging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daar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waar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mogelijk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complexiteit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wegnemen</a:t>
            </a:r>
            <a:r>
              <a:rPr lang="en-US" dirty="0" smtClean="0">
                <a:solidFill>
                  <a:srgbClr val="003359"/>
                </a:solidFill>
              </a:rPr>
              <a:t> en de </a:t>
            </a:r>
            <a:r>
              <a:rPr lang="en-US" dirty="0" err="1" smtClean="0">
                <a:solidFill>
                  <a:srgbClr val="003359"/>
                </a:solidFill>
              </a:rPr>
              <a:t>standaard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aanscherpen</a:t>
            </a:r>
            <a:r>
              <a:rPr lang="en-US" dirty="0" smtClean="0">
                <a:solidFill>
                  <a:srgbClr val="003359"/>
                </a:solidFill>
              </a:rPr>
              <a:t>.</a:t>
            </a:r>
          </a:p>
          <a:p>
            <a:pPr marL="457200" lvl="1" indent="0">
              <a:buNone/>
            </a:pPr>
            <a:endParaRPr lang="en-US" dirty="0" smtClean="0">
              <a:solidFill>
                <a:srgbClr val="003359"/>
              </a:solidFill>
            </a:endParaRPr>
          </a:p>
          <a:p>
            <a:pPr lvl="1"/>
            <a:endParaRPr lang="en-US" dirty="0" smtClean="0">
              <a:solidFill>
                <a:srgbClr val="003359"/>
              </a:solidFill>
            </a:endParaRPr>
          </a:p>
          <a:p>
            <a:endParaRPr lang="en-US" dirty="0" smtClean="0">
              <a:solidFill>
                <a:srgbClr val="003359"/>
              </a:solidFill>
            </a:endParaRPr>
          </a:p>
          <a:p>
            <a:endParaRPr lang="en-US" dirty="0"/>
          </a:p>
        </p:txBody>
      </p:sp>
      <p:pic>
        <p:nvPicPr>
          <p:cNvPr id="9" name="Afbeelding 5" descr="KING-logo-2013-bijgewerkt-contras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88640"/>
            <a:ext cx="1493915" cy="85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52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20000" y="1053248"/>
            <a:ext cx="8424000" cy="46080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err="1" smtClean="0">
                <a:solidFill>
                  <a:schemeClr val="tx2"/>
                </a:solidFill>
              </a:rPr>
              <a:t>Enquete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 err="1" smtClean="0">
                <a:solidFill>
                  <a:schemeClr val="tx2"/>
                </a:solidFill>
              </a:rPr>
              <a:t>gehouden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 err="1" smtClean="0">
                <a:solidFill>
                  <a:schemeClr val="tx2"/>
                </a:solidFill>
              </a:rPr>
              <a:t>onder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 err="1" smtClean="0">
                <a:solidFill>
                  <a:schemeClr val="tx2"/>
                </a:solidFill>
              </a:rPr>
              <a:t>regiegroep</a:t>
            </a:r>
            <a:endParaRPr lang="en-US" sz="2000" dirty="0" smtClean="0">
              <a:solidFill>
                <a:schemeClr val="tx2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err="1" smtClean="0">
                <a:solidFill>
                  <a:schemeClr val="tx2"/>
                </a:solidFill>
              </a:rPr>
              <a:t>Eenduidig</a:t>
            </a:r>
            <a:r>
              <a:rPr lang="en-US" sz="2000" dirty="0" smtClean="0">
                <a:solidFill>
                  <a:schemeClr val="tx2"/>
                </a:solidFill>
              </a:rPr>
              <a:t> VS </a:t>
            </a:r>
            <a:r>
              <a:rPr lang="en-US" sz="2000" dirty="0" err="1" smtClean="0">
                <a:solidFill>
                  <a:schemeClr val="tx2"/>
                </a:solidFill>
              </a:rPr>
              <a:t>flexibel</a:t>
            </a:r>
            <a:endParaRPr lang="en-US" sz="2000" dirty="0" smtClean="0">
              <a:solidFill>
                <a:schemeClr val="tx2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err="1" smtClean="0">
                <a:solidFill>
                  <a:schemeClr val="tx2"/>
                </a:solidFill>
              </a:rPr>
              <a:t>Compleet</a:t>
            </a:r>
            <a:r>
              <a:rPr lang="en-US" sz="2000" dirty="0" smtClean="0">
                <a:solidFill>
                  <a:schemeClr val="tx2"/>
                </a:solidFill>
              </a:rPr>
              <a:t> VS compact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err="1" smtClean="0">
                <a:solidFill>
                  <a:schemeClr val="tx2"/>
                </a:solidFill>
              </a:rPr>
              <a:t>Complexiteit</a:t>
            </a:r>
            <a:r>
              <a:rPr lang="en-US" sz="2000" dirty="0" smtClean="0">
                <a:solidFill>
                  <a:schemeClr val="tx2"/>
                </a:solidFill>
              </a:rPr>
              <a:t>: </a:t>
            </a:r>
            <a:r>
              <a:rPr lang="en-US" sz="2000" dirty="0" err="1" smtClean="0">
                <a:solidFill>
                  <a:schemeClr val="tx2"/>
                </a:solidFill>
              </a:rPr>
              <a:t>Aanbieder</a:t>
            </a:r>
            <a:r>
              <a:rPr lang="en-US" sz="2000" dirty="0" smtClean="0">
                <a:solidFill>
                  <a:schemeClr val="tx2"/>
                </a:solidFill>
              </a:rPr>
              <a:t> VS </a:t>
            </a:r>
            <a:r>
              <a:rPr lang="en-US" sz="2000" dirty="0" err="1" smtClean="0">
                <a:solidFill>
                  <a:schemeClr val="tx2"/>
                </a:solidFill>
              </a:rPr>
              <a:t>Afnemer</a:t>
            </a:r>
            <a:endParaRPr lang="en-US" sz="2000" dirty="0" smtClean="0">
              <a:solidFill>
                <a:schemeClr val="tx2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chemeClr val="tx2"/>
                </a:solidFill>
              </a:rPr>
              <a:t>Data </a:t>
            </a:r>
            <a:r>
              <a:rPr lang="en-US" sz="2000" dirty="0" err="1" smtClean="0">
                <a:solidFill>
                  <a:schemeClr val="tx2"/>
                </a:solidFill>
              </a:rPr>
              <a:t>distributie</a:t>
            </a:r>
            <a:r>
              <a:rPr lang="en-US" sz="2000" dirty="0" smtClean="0">
                <a:solidFill>
                  <a:schemeClr val="tx2"/>
                </a:solidFill>
              </a:rPr>
              <a:t> VS service </a:t>
            </a:r>
            <a:r>
              <a:rPr lang="en-US" sz="2000" dirty="0" err="1" smtClean="0">
                <a:solidFill>
                  <a:schemeClr val="tx2"/>
                </a:solidFill>
              </a:rPr>
              <a:t>oriëntatie</a:t>
            </a:r>
            <a:endParaRPr lang="en-US" sz="2000" dirty="0" smtClean="0">
              <a:solidFill>
                <a:schemeClr val="tx2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err="1" smtClean="0">
                <a:solidFill>
                  <a:schemeClr val="tx2"/>
                </a:solidFill>
              </a:rPr>
              <a:t>Essentie</a:t>
            </a:r>
            <a:r>
              <a:rPr lang="en-US" sz="2000" dirty="0" smtClean="0">
                <a:solidFill>
                  <a:schemeClr val="tx2"/>
                </a:solidFill>
              </a:rPr>
              <a:t>: </a:t>
            </a:r>
            <a:r>
              <a:rPr lang="en-US" sz="2000" dirty="0" err="1" smtClean="0">
                <a:solidFill>
                  <a:schemeClr val="tx2"/>
                </a:solidFill>
              </a:rPr>
              <a:t>semantiek</a:t>
            </a:r>
            <a:r>
              <a:rPr lang="en-US" sz="2000" dirty="0" smtClean="0">
                <a:solidFill>
                  <a:schemeClr val="tx2"/>
                </a:solidFill>
              </a:rPr>
              <a:t> VS </a:t>
            </a:r>
            <a:r>
              <a:rPr lang="en-US" sz="2000" dirty="0" err="1" smtClean="0">
                <a:solidFill>
                  <a:schemeClr val="tx2"/>
                </a:solidFill>
              </a:rPr>
              <a:t>logistiek</a:t>
            </a:r>
            <a:endParaRPr lang="en-US" sz="2000" dirty="0" smtClean="0">
              <a:solidFill>
                <a:schemeClr val="tx2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err="1" smtClean="0">
                <a:solidFill>
                  <a:schemeClr val="tx2"/>
                </a:solidFill>
              </a:rPr>
              <a:t>Andere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 err="1" smtClean="0">
                <a:solidFill>
                  <a:schemeClr val="tx2"/>
                </a:solidFill>
              </a:rPr>
              <a:t>standaarden</a:t>
            </a:r>
            <a:r>
              <a:rPr lang="en-US" sz="2000" dirty="0" smtClean="0">
                <a:solidFill>
                  <a:schemeClr val="tx2"/>
                </a:solidFill>
              </a:rPr>
              <a:t>: </a:t>
            </a:r>
            <a:r>
              <a:rPr lang="en-US" sz="2000" dirty="0" err="1" smtClean="0">
                <a:solidFill>
                  <a:schemeClr val="tx2"/>
                </a:solidFill>
              </a:rPr>
              <a:t>Afhankelijk</a:t>
            </a:r>
            <a:r>
              <a:rPr lang="en-US" sz="2000" dirty="0" smtClean="0">
                <a:solidFill>
                  <a:schemeClr val="tx2"/>
                </a:solidFill>
              </a:rPr>
              <a:t> VS </a:t>
            </a:r>
            <a:r>
              <a:rPr lang="en-US" sz="2000" dirty="0" err="1" smtClean="0">
                <a:solidFill>
                  <a:schemeClr val="tx2"/>
                </a:solidFill>
              </a:rPr>
              <a:t>Onafhankelijk</a:t>
            </a:r>
            <a:endParaRPr lang="en-US" sz="2000" dirty="0" smtClean="0">
              <a:solidFill>
                <a:schemeClr val="tx2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err="1" smtClean="0">
                <a:solidFill>
                  <a:schemeClr val="tx2"/>
                </a:solidFill>
              </a:rPr>
              <a:t>Releasebeleid</a:t>
            </a:r>
            <a:r>
              <a:rPr lang="en-US" sz="2000" dirty="0" smtClean="0">
                <a:solidFill>
                  <a:schemeClr val="tx2"/>
                </a:solidFill>
              </a:rPr>
              <a:t>: </a:t>
            </a:r>
            <a:r>
              <a:rPr lang="en-US" sz="2000" dirty="0" err="1" smtClean="0">
                <a:solidFill>
                  <a:schemeClr val="tx2"/>
                </a:solidFill>
              </a:rPr>
              <a:t>Vaste</a:t>
            </a:r>
            <a:r>
              <a:rPr lang="en-US" sz="2000" dirty="0" smtClean="0">
                <a:solidFill>
                  <a:schemeClr val="tx2"/>
                </a:solidFill>
              </a:rPr>
              <a:t> datum VS Complete </a:t>
            </a:r>
            <a:r>
              <a:rPr lang="en-US" sz="2000" dirty="0" err="1" smtClean="0">
                <a:solidFill>
                  <a:schemeClr val="tx2"/>
                </a:solidFill>
              </a:rPr>
              <a:t>functionaliteit</a:t>
            </a:r>
            <a:endParaRPr lang="en-US" sz="2000" dirty="0" smtClean="0">
              <a:solidFill>
                <a:schemeClr val="tx2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err="1" smtClean="0">
                <a:solidFill>
                  <a:schemeClr val="tx2"/>
                </a:solidFill>
              </a:rPr>
              <a:t>Ontwikkeltooling</a:t>
            </a:r>
            <a:r>
              <a:rPr lang="en-US" sz="2000" dirty="0" smtClean="0">
                <a:solidFill>
                  <a:schemeClr val="tx2"/>
                </a:solidFill>
              </a:rPr>
              <a:t>: </a:t>
            </a:r>
            <a:r>
              <a:rPr lang="en-US" sz="2000" dirty="0" err="1" smtClean="0">
                <a:solidFill>
                  <a:schemeClr val="tx2"/>
                </a:solidFill>
              </a:rPr>
              <a:t>StUF</a:t>
            </a:r>
            <a:r>
              <a:rPr lang="en-US" sz="2000" dirty="0" smtClean="0">
                <a:solidFill>
                  <a:schemeClr val="tx2"/>
                </a:solidFill>
              </a:rPr>
              <a:t> adapters VS </a:t>
            </a:r>
            <a:r>
              <a:rPr lang="en-US" sz="2000" dirty="0" err="1" smtClean="0">
                <a:solidFill>
                  <a:schemeClr val="tx2"/>
                </a:solidFill>
              </a:rPr>
              <a:t>Ganagbare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 err="1" smtClean="0">
                <a:solidFill>
                  <a:schemeClr val="tx2"/>
                </a:solidFill>
              </a:rPr>
              <a:t>ontwikkel</a:t>
            </a:r>
            <a:r>
              <a:rPr lang="en-US" sz="2000" dirty="0" smtClean="0">
                <a:solidFill>
                  <a:schemeClr val="tx2"/>
                </a:solidFill>
              </a:rPr>
              <a:t> platforms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err="1" smtClean="0">
                <a:solidFill>
                  <a:schemeClr val="tx2"/>
                </a:solidFill>
              </a:rPr>
              <a:t>Uitbreidbaarheid</a:t>
            </a:r>
            <a:r>
              <a:rPr lang="en-US" sz="2000" dirty="0" smtClean="0">
                <a:solidFill>
                  <a:schemeClr val="tx2"/>
                </a:solidFill>
              </a:rPr>
              <a:t>: </a:t>
            </a:r>
            <a:r>
              <a:rPr lang="en-US" sz="2000" dirty="0" err="1" smtClean="0">
                <a:solidFill>
                  <a:schemeClr val="tx2"/>
                </a:solidFill>
              </a:rPr>
              <a:t>Flexibel</a:t>
            </a:r>
            <a:r>
              <a:rPr lang="en-US" sz="2000" dirty="0" smtClean="0">
                <a:solidFill>
                  <a:schemeClr val="tx2"/>
                </a:solidFill>
              </a:rPr>
              <a:t> VS </a:t>
            </a:r>
            <a:r>
              <a:rPr lang="en-US" sz="2000" dirty="0" err="1" smtClean="0">
                <a:solidFill>
                  <a:schemeClr val="tx2"/>
                </a:solidFill>
              </a:rPr>
              <a:t>Formeel</a:t>
            </a:r>
            <a:endParaRPr lang="en-US" sz="2000" dirty="0" smtClean="0">
              <a:solidFill>
                <a:schemeClr val="tx2"/>
              </a:solidFill>
            </a:endParaRPr>
          </a:p>
        </p:txBody>
      </p:sp>
      <p:pic>
        <p:nvPicPr>
          <p:cNvPr id="5" name="Afbeelding 5" descr="KING-logo-2013-bijgewerkt-contras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88640"/>
            <a:ext cx="1493915" cy="85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952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5" descr="KING-logo-2013-bijgewerkt-contras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88640"/>
            <a:ext cx="1493915" cy="853795"/>
          </a:xfrm>
          <a:prstGeom prst="rect">
            <a:avLst/>
          </a:prstGeom>
        </p:spPr>
      </p:pic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69850" y="117475"/>
          <a:ext cx="9004300" cy="6623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32987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003359"/>
                </a:solidFill>
              </a:rPr>
              <a:t>uitkomsten</a:t>
            </a:r>
            <a:r>
              <a:rPr lang="en-US" dirty="0" smtClean="0">
                <a:solidFill>
                  <a:srgbClr val="003359"/>
                </a:solidFill>
              </a:rPr>
              <a:t>:</a:t>
            </a:r>
          </a:p>
          <a:p>
            <a:r>
              <a:rPr lang="en-US" dirty="0" err="1" smtClean="0">
                <a:solidFill>
                  <a:srgbClr val="003359"/>
                </a:solidFill>
              </a:rPr>
              <a:t>Voorkeur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voor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neerleggen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>
                <a:solidFill>
                  <a:srgbClr val="003359"/>
                </a:solidFill>
              </a:rPr>
              <a:t>c</a:t>
            </a:r>
            <a:r>
              <a:rPr lang="en-US" dirty="0" err="1" smtClean="0">
                <a:solidFill>
                  <a:srgbClr val="003359"/>
                </a:solidFill>
              </a:rPr>
              <a:t>omplexiteit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bij</a:t>
            </a:r>
            <a:r>
              <a:rPr lang="en-US" dirty="0" smtClean="0">
                <a:solidFill>
                  <a:srgbClr val="003359"/>
                </a:solidFill>
              </a:rPr>
              <a:t> de </a:t>
            </a:r>
            <a:r>
              <a:rPr lang="en-US" dirty="0" err="1" smtClean="0">
                <a:solidFill>
                  <a:srgbClr val="003359"/>
                </a:solidFill>
              </a:rPr>
              <a:t>aanbieder</a:t>
            </a:r>
            <a:endParaRPr lang="en-US" dirty="0" smtClean="0">
              <a:solidFill>
                <a:srgbClr val="003359"/>
              </a:solidFill>
            </a:endParaRPr>
          </a:p>
          <a:p>
            <a:r>
              <a:rPr lang="en-US" dirty="0" smtClean="0">
                <a:solidFill>
                  <a:srgbClr val="003359"/>
                </a:solidFill>
              </a:rPr>
              <a:t>Grote </a:t>
            </a:r>
            <a:r>
              <a:rPr lang="en-US" dirty="0" err="1" smtClean="0">
                <a:solidFill>
                  <a:srgbClr val="003359"/>
                </a:solidFill>
              </a:rPr>
              <a:t>voorkeur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voor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nadruk</a:t>
            </a:r>
            <a:r>
              <a:rPr lang="en-US" dirty="0" smtClean="0">
                <a:solidFill>
                  <a:srgbClr val="003359"/>
                </a:solidFill>
              </a:rPr>
              <a:t> op service </a:t>
            </a:r>
            <a:r>
              <a:rPr lang="en-US" dirty="0" err="1" smtClean="0">
                <a:solidFill>
                  <a:srgbClr val="003359"/>
                </a:solidFill>
              </a:rPr>
              <a:t>oriëntatie</a:t>
            </a:r>
            <a:endParaRPr lang="en-US" dirty="0" smtClean="0">
              <a:solidFill>
                <a:srgbClr val="003359"/>
              </a:solidFill>
            </a:endParaRPr>
          </a:p>
          <a:p>
            <a:r>
              <a:rPr lang="en-US" dirty="0" smtClean="0">
                <a:solidFill>
                  <a:srgbClr val="003359"/>
                </a:solidFill>
              </a:rPr>
              <a:t>We </a:t>
            </a:r>
            <a:r>
              <a:rPr lang="en-US" dirty="0" err="1" smtClean="0">
                <a:solidFill>
                  <a:srgbClr val="003359"/>
                </a:solidFill>
              </a:rPr>
              <a:t>moeten</a:t>
            </a:r>
            <a:r>
              <a:rPr lang="en-US" dirty="0">
                <a:solidFill>
                  <a:srgbClr val="003359"/>
                </a:solidFill>
              </a:rPr>
              <a:t> </a:t>
            </a:r>
            <a:r>
              <a:rPr lang="en-US" dirty="0" smtClean="0">
                <a:solidFill>
                  <a:srgbClr val="003359"/>
                </a:solidFill>
              </a:rPr>
              <a:t>de </a:t>
            </a:r>
            <a:r>
              <a:rPr lang="en-US" dirty="0" err="1" smtClean="0">
                <a:solidFill>
                  <a:srgbClr val="003359"/>
                </a:solidFill>
              </a:rPr>
              <a:t>afhankelijkheid</a:t>
            </a:r>
            <a:r>
              <a:rPr lang="en-US" dirty="0" smtClean="0">
                <a:solidFill>
                  <a:srgbClr val="003359"/>
                </a:solidFill>
              </a:rPr>
              <a:t> van </a:t>
            </a:r>
            <a:r>
              <a:rPr lang="en-US" dirty="0" err="1" smtClean="0">
                <a:solidFill>
                  <a:srgbClr val="003359"/>
                </a:solidFill>
              </a:rPr>
              <a:t>andere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standaarden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opzoeken</a:t>
            </a:r>
            <a:endParaRPr lang="en-US" dirty="0" smtClean="0">
              <a:solidFill>
                <a:srgbClr val="003359"/>
              </a:solidFill>
            </a:endParaRPr>
          </a:p>
          <a:p>
            <a:r>
              <a:rPr lang="en-US" dirty="0" err="1" smtClean="0">
                <a:solidFill>
                  <a:srgbClr val="003359"/>
                </a:solidFill>
              </a:rPr>
              <a:t>Voorkeur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voor</a:t>
            </a:r>
            <a:r>
              <a:rPr lang="en-US" dirty="0" smtClean="0">
                <a:solidFill>
                  <a:srgbClr val="003359"/>
                </a:solidFill>
              </a:rPr>
              <a:t> complete </a:t>
            </a:r>
            <a:r>
              <a:rPr lang="en-US" dirty="0" err="1" smtClean="0">
                <a:solidFill>
                  <a:srgbClr val="003359"/>
                </a:solidFill>
              </a:rPr>
              <a:t>functionaliteit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bij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releasebeleid</a:t>
            </a:r>
            <a:endParaRPr lang="en-US" dirty="0" smtClean="0">
              <a:solidFill>
                <a:srgbClr val="003359"/>
              </a:solidFill>
            </a:endParaRPr>
          </a:p>
          <a:p>
            <a:r>
              <a:rPr lang="en-US" dirty="0" err="1" smtClean="0">
                <a:solidFill>
                  <a:srgbClr val="003359"/>
                </a:solidFill>
              </a:rPr>
              <a:t>StUF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moet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zoveel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mogelijk</a:t>
            </a:r>
            <a:r>
              <a:rPr lang="en-US" dirty="0" smtClean="0">
                <a:solidFill>
                  <a:srgbClr val="003359"/>
                </a:solidFill>
              </a:rPr>
              <a:t> met </a:t>
            </a:r>
            <a:r>
              <a:rPr lang="en-US" dirty="0" err="1" smtClean="0">
                <a:solidFill>
                  <a:srgbClr val="003359"/>
                </a:solidFill>
              </a:rPr>
              <a:t>gangbare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ontwikkelplatforms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geimplementeerd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kunnen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worden</a:t>
            </a:r>
            <a:endParaRPr lang="en-US" dirty="0" smtClean="0">
              <a:solidFill>
                <a:srgbClr val="003359"/>
              </a:solidFill>
            </a:endParaRPr>
          </a:p>
          <a:p>
            <a:r>
              <a:rPr lang="en-US" dirty="0" err="1" smtClean="0">
                <a:solidFill>
                  <a:srgbClr val="003359"/>
                </a:solidFill>
              </a:rPr>
              <a:t>Streef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ernaar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om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uitbreidingen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formeel</a:t>
            </a:r>
            <a:r>
              <a:rPr lang="en-US" dirty="0" smtClean="0">
                <a:solidFill>
                  <a:srgbClr val="003359"/>
                </a:solidFill>
              </a:rPr>
              <a:t> vast </a:t>
            </a:r>
            <a:r>
              <a:rPr lang="en-US" dirty="0" err="1" smtClean="0">
                <a:solidFill>
                  <a:srgbClr val="003359"/>
                </a:solidFill>
              </a:rPr>
              <a:t>te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leggen</a:t>
            </a:r>
            <a:endParaRPr lang="en-US" dirty="0">
              <a:solidFill>
                <a:srgbClr val="003359"/>
              </a:solidFill>
            </a:endParaRPr>
          </a:p>
        </p:txBody>
      </p:sp>
      <p:pic>
        <p:nvPicPr>
          <p:cNvPr id="3" name="Afbeelding 5" descr="KING-logo-2013-bijgewerkt-contras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88640"/>
            <a:ext cx="1493915" cy="85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772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rgbClr val="003359"/>
                </a:solidFill>
              </a:rPr>
              <a:t>Formele</a:t>
            </a:r>
            <a:r>
              <a:rPr lang="en-US" dirty="0" smtClean="0">
                <a:solidFill>
                  <a:srgbClr val="003359"/>
                </a:solidFill>
              </a:rPr>
              <a:t> &amp; </a:t>
            </a:r>
            <a:r>
              <a:rPr lang="en-US" dirty="0" err="1" smtClean="0">
                <a:solidFill>
                  <a:srgbClr val="003359"/>
                </a:solidFill>
              </a:rPr>
              <a:t>materiële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historie</a:t>
            </a:r>
            <a:endParaRPr lang="en-US" dirty="0" smtClean="0">
              <a:solidFill>
                <a:srgbClr val="003359"/>
              </a:solidFill>
            </a:endParaRPr>
          </a:p>
          <a:p>
            <a:r>
              <a:rPr lang="en-US" dirty="0" smtClean="0">
                <a:solidFill>
                  <a:srgbClr val="003359"/>
                </a:solidFill>
              </a:rPr>
              <a:t>Van </a:t>
            </a:r>
            <a:r>
              <a:rPr lang="en-US" dirty="0" err="1" smtClean="0">
                <a:solidFill>
                  <a:srgbClr val="003359"/>
                </a:solidFill>
              </a:rPr>
              <a:t>belang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voor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mGBA</a:t>
            </a:r>
            <a:r>
              <a:rPr lang="en-US" dirty="0" smtClean="0">
                <a:solidFill>
                  <a:srgbClr val="003359"/>
                </a:solidFill>
              </a:rPr>
              <a:t>/BRP</a:t>
            </a:r>
          </a:p>
          <a:p>
            <a:r>
              <a:rPr lang="en-US" dirty="0" smtClean="0">
                <a:solidFill>
                  <a:srgbClr val="003359"/>
                </a:solidFill>
              </a:rPr>
              <a:t>Van </a:t>
            </a:r>
            <a:r>
              <a:rPr lang="en-US" dirty="0" err="1" smtClean="0">
                <a:solidFill>
                  <a:srgbClr val="003359"/>
                </a:solidFill>
              </a:rPr>
              <a:t>belang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voor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Waarderingskamer</a:t>
            </a:r>
            <a:endParaRPr lang="en-US" dirty="0" smtClean="0">
              <a:solidFill>
                <a:srgbClr val="003359"/>
              </a:solidFill>
            </a:endParaRPr>
          </a:p>
          <a:p>
            <a:r>
              <a:rPr lang="en-US" dirty="0" err="1" smtClean="0">
                <a:solidFill>
                  <a:srgbClr val="003359"/>
                </a:solidFill>
              </a:rPr>
              <a:t>Voorbeeld</a:t>
            </a:r>
            <a:r>
              <a:rPr lang="en-US" dirty="0" smtClean="0">
                <a:solidFill>
                  <a:srgbClr val="003359"/>
                </a:solidFill>
              </a:rPr>
              <a:t> van complex </a:t>
            </a:r>
            <a:r>
              <a:rPr lang="en-US" dirty="0" err="1" smtClean="0">
                <a:solidFill>
                  <a:srgbClr val="003359"/>
                </a:solidFill>
              </a:rPr>
              <a:t>probleem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dat</a:t>
            </a:r>
            <a:r>
              <a:rPr lang="en-US" dirty="0" smtClean="0">
                <a:solidFill>
                  <a:srgbClr val="003359"/>
                </a:solidFill>
              </a:rPr>
              <a:t> met </a:t>
            </a:r>
            <a:r>
              <a:rPr lang="en-US" dirty="0" err="1" smtClean="0">
                <a:solidFill>
                  <a:srgbClr val="003359"/>
                </a:solidFill>
              </a:rPr>
              <a:t>een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complexe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standaard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opgelost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wordt</a:t>
            </a:r>
            <a:endParaRPr lang="en-US" dirty="0" smtClean="0">
              <a:solidFill>
                <a:srgbClr val="003359"/>
              </a:solidFill>
            </a:endParaRPr>
          </a:p>
          <a:p>
            <a:r>
              <a:rPr lang="en-US" dirty="0" smtClean="0">
                <a:solidFill>
                  <a:srgbClr val="003359"/>
                </a:solidFill>
              </a:rPr>
              <a:t>Hoe complex </a:t>
            </a:r>
            <a:r>
              <a:rPr lang="en-US" dirty="0" err="1" smtClean="0">
                <a:solidFill>
                  <a:srgbClr val="003359"/>
                </a:solidFill>
              </a:rPr>
              <a:t>gaan</a:t>
            </a:r>
            <a:r>
              <a:rPr lang="en-US" dirty="0" smtClean="0">
                <a:solidFill>
                  <a:srgbClr val="003359"/>
                </a:solidFill>
              </a:rPr>
              <a:t> we het in de </a:t>
            </a:r>
            <a:r>
              <a:rPr lang="en-US" dirty="0" err="1" smtClean="0">
                <a:solidFill>
                  <a:srgbClr val="003359"/>
                </a:solidFill>
              </a:rPr>
              <a:t>toekomst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maken</a:t>
            </a:r>
            <a:r>
              <a:rPr lang="en-US" dirty="0" smtClean="0">
                <a:solidFill>
                  <a:srgbClr val="003359"/>
                </a:solidFill>
              </a:rPr>
              <a:t>?</a:t>
            </a:r>
          </a:p>
        </p:txBody>
      </p:sp>
      <p:pic>
        <p:nvPicPr>
          <p:cNvPr id="3" name="Afbeelding 5" descr="KING-logo-2013-bijgewerkt-contras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88640"/>
            <a:ext cx="1493915" cy="85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159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003359"/>
                </a:solidFill>
              </a:rPr>
              <a:t>Visie</a:t>
            </a:r>
            <a:r>
              <a:rPr lang="en-US" dirty="0" smtClean="0">
                <a:solidFill>
                  <a:srgbClr val="003359"/>
                </a:solidFill>
              </a:rPr>
              <a:t> KING op </a:t>
            </a:r>
            <a:r>
              <a:rPr lang="en-US" dirty="0" err="1" smtClean="0">
                <a:solidFill>
                  <a:srgbClr val="003359"/>
                </a:solidFill>
              </a:rPr>
              <a:t>releasebeleid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onderlaag</a:t>
            </a:r>
            <a:endParaRPr lang="en-US" dirty="0" smtClean="0">
              <a:solidFill>
                <a:srgbClr val="003359"/>
              </a:solidFill>
            </a:endParaRP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003359"/>
                </a:solidFill>
              </a:rPr>
              <a:t>Grote wens </a:t>
            </a:r>
            <a:r>
              <a:rPr lang="en-US" dirty="0" err="1" smtClean="0">
                <a:solidFill>
                  <a:srgbClr val="003359"/>
                </a:solidFill>
              </a:rPr>
              <a:t>voor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stabiliteit</a:t>
            </a:r>
            <a:r>
              <a:rPr lang="en-US" dirty="0" smtClean="0">
                <a:solidFill>
                  <a:srgbClr val="003359"/>
                </a:solidFill>
              </a:rPr>
              <a:t> met name </a:t>
            </a:r>
            <a:r>
              <a:rPr lang="en-US" dirty="0" err="1" smtClean="0">
                <a:solidFill>
                  <a:srgbClr val="003359"/>
                </a:solidFill>
              </a:rPr>
              <a:t>binnengemeentelijk</a:t>
            </a:r>
            <a:endParaRPr lang="en-US" dirty="0" smtClean="0">
              <a:solidFill>
                <a:srgbClr val="003359"/>
              </a:solidFill>
            </a:endParaRPr>
          </a:p>
          <a:p>
            <a:pPr lvl="1"/>
            <a:r>
              <a:rPr lang="en-US" dirty="0" err="1" smtClean="0">
                <a:solidFill>
                  <a:srgbClr val="003359"/>
                </a:solidFill>
              </a:rPr>
              <a:t>Vanuit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leveranciers</a:t>
            </a:r>
            <a:endParaRPr lang="en-US" dirty="0" smtClean="0">
              <a:solidFill>
                <a:srgbClr val="003359"/>
              </a:solidFill>
            </a:endParaRPr>
          </a:p>
          <a:p>
            <a:pPr lvl="1"/>
            <a:r>
              <a:rPr lang="en-US" dirty="0" err="1" smtClean="0">
                <a:solidFill>
                  <a:srgbClr val="003359"/>
                </a:solidFill>
              </a:rPr>
              <a:t>Vanuit</a:t>
            </a:r>
            <a:r>
              <a:rPr lang="en-US" dirty="0" smtClean="0">
                <a:solidFill>
                  <a:srgbClr val="003359"/>
                </a:solidFill>
              </a:rPr>
              <a:t> KING (</a:t>
            </a:r>
            <a:r>
              <a:rPr lang="en-US" dirty="0" err="1" smtClean="0">
                <a:solidFill>
                  <a:srgbClr val="003359"/>
                </a:solidFill>
              </a:rPr>
              <a:t>operatie</a:t>
            </a:r>
            <a:r>
              <a:rPr lang="en-US" dirty="0" smtClean="0">
                <a:solidFill>
                  <a:srgbClr val="003359"/>
                </a:solidFill>
              </a:rPr>
              <a:t> NUP)</a:t>
            </a:r>
          </a:p>
          <a:p>
            <a:r>
              <a:rPr lang="en-US" dirty="0" smtClean="0">
                <a:solidFill>
                  <a:srgbClr val="003359"/>
                </a:solidFill>
              </a:rPr>
              <a:t>Wens </a:t>
            </a:r>
            <a:r>
              <a:rPr lang="en-US" dirty="0" err="1" smtClean="0">
                <a:solidFill>
                  <a:srgbClr val="003359"/>
                </a:solidFill>
              </a:rPr>
              <a:t>voor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verandering</a:t>
            </a:r>
            <a:endParaRPr lang="en-US" dirty="0" smtClean="0">
              <a:solidFill>
                <a:srgbClr val="003359"/>
              </a:solidFill>
            </a:endParaRPr>
          </a:p>
          <a:p>
            <a:pPr lvl="1"/>
            <a:r>
              <a:rPr lang="en-US" dirty="0" err="1" smtClean="0">
                <a:solidFill>
                  <a:srgbClr val="003359"/>
                </a:solidFill>
              </a:rPr>
              <a:t>Ketenpartners</a:t>
            </a:r>
            <a:r>
              <a:rPr lang="en-US" dirty="0" smtClean="0">
                <a:solidFill>
                  <a:srgbClr val="003359"/>
                </a:solidFill>
              </a:rPr>
              <a:t> met name </a:t>
            </a:r>
            <a:r>
              <a:rPr lang="en-US" dirty="0" err="1" smtClean="0">
                <a:solidFill>
                  <a:srgbClr val="003359"/>
                </a:solidFill>
              </a:rPr>
              <a:t>stelsel</a:t>
            </a:r>
            <a:endParaRPr lang="en-US" dirty="0" smtClean="0">
              <a:solidFill>
                <a:srgbClr val="003359"/>
              </a:solidFill>
            </a:endParaRPr>
          </a:p>
          <a:p>
            <a:pPr lvl="1"/>
            <a:r>
              <a:rPr lang="en-US" dirty="0" err="1" smtClean="0">
                <a:solidFill>
                  <a:srgbClr val="003359"/>
                </a:solidFill>
              </a:rPr>
              <a:t>Gemeenten</a:t>
            </a:r>
            <a:r>
              <a:rPr lang="en-US" dirty="0" smtClean="0">
                <a:solidFill>
                  <a:srgbClr val="003359"/>
                </a:solidFill>
              </a:rPr>
              <a:t> Amsterdam &amp; Den Haag</a:t>
            </a:r>
            <a:endParaRPr lang="en-US" dirty="0" smtClean="0">
              <a:solidFill>
                <a:srgbClr val="003359"/>
              </a:solidFill>
            </a:endParaRPr>
          </a:p>
          <a:p>
            <a:r>
              <a:rPr lang="en-US" dirty="0" smtClean="0">
                <a:solidFill>
                  <a:srgbClr val="003359"/>
                </a:solidFill>
              </a:rPr>
              <a:t>Lange </a:t>
            </a:r>
            <a:r>
              <a:rPr lang="en-US" dirty="0" err="1" smtClean="0">
                <a:solidFill>
                  <a:srgbClr val="003359"/>
                </a:solidFill>
              </a:rPr>
              <a:t>doorlooptijd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introductie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nieuwe</a:t>
            </a:r>
            <a:r>
              <a:rPr lang="en-US" dirty="0" smtClean="0">
                <a:solidFill>
                  <a:srgbClr val="003359"/>
                </a:solidFill>
              </a:rPr>
              <a:t> </a:t>
            </a:r>
            <a:r>
              <a:rPr lang="en-US" dirty="0" err="1" smtClean="0">
                <a:solidFill>
                  <a:srgbClr val="003359"/>
                </a:solidFill>
              </a:rPr>
              <a:t>onderlaag</a:t>
            </a:r>
            <a:endParaRPr lang="en-US" dirty="0">
              <a:solidFill>
                <a:srgbClr val="003359"/>
              </a:solidFill>
            </a:endParaRPr>
          </a:p>
        </p:txBody>
      </p:sp>
      <p:pic>
        <p:nvPicPr>
          <p:cNvPr id="3" name="Afbeelding 5" descr="KING-logo-2013-bijgewerkt-contras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88640"/>
            <a:ext cx="1493915" cy="85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12660"/>
      </p:ext>
    </p:extLst>
  </p:cSld>
  <p:clrMapOvr>
    <a:masterClrMapping/>
  </p:clrMapOvr>
</p:sld>
</file>

<file path=ppt/theme/theme1.xml><?xml version="1.0" encoding="utf-8"?>
<a:theme xmlns:a="http://schemas.openxmlformats.org/drawingml/2006/main" name="King PowerPointsjabloon V3">
  <a:themeElements>
    <a:clrScheme name="King">
      <a:dk1>
        <a:sysClr val="windowText" lastClr="000000"/>
      </a:dk1>
      <a:lt1>
        <a:srgbClr val="FFFFFF"/>
      </a:lt1>
      <a:dk2>
        <a:srgbClr val="003359"/>
      </a:dk2>
      <a:lt2>
        <a:srgbClr val="FFFFFF"/>
      </a:lt2>
      <a:accent1>
        <a:srgbClr val="DD4814"/>
      </a:accent1>
      <a:accent2>
        <a:srgbClr val="009FDA"/>
      </a:accent2>
      <a:accent3>
        <a:srgbClr val="003359"/>
      </a:accent3>
      <a:accent4>
        <a:srgbClr val="E3AB82"/>
      </a:accent4>
      <a:accent5>
        <a:srgbClr val="9BCDF2"/>
      </a:accent5>
      <a:accent6>
        <a:srgbClr val="7D90B4"/>
      </a:accent6>
      <a:hlink>
        <a:srgbClr val="DD4814"/>
      </a:hlink>
      <a:folHlink>
        <a:srgbClr val="800080"/>
      </a:folHlink>
    </a:clrScheme>
    <a:fontScheme name="King">
      <a:majorFont>
        <a:latin typeface="Verdana"/>
        <a:ea typeface="ＭＳ Ｐゴシック"/>
        <a:cs typeface="Arial"/>
      </a:majorFont>
      <a:minorFont>
        <a:latin typeface="Verdana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King PowerPointsjabloon V3</Template>
  <TotalTime>1547</TotalTime>
  <Words>363</Words>
  <Application>Microsoft Macintosh PowerPoint</Application>
  <PresentationFormat>On-screen Show (4:3)</PresentationFormat>
  <Paragraphs>78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King PowerPointsjabloon V3</vt:lpstr>
      <vt:lpstr>Toekomstvisie StUF kader Expertgroep 27-juni-2013 Frank Terpstra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Vereniging Nederlandse Gemeenten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kaper_h</dc:creator>
  <cp:lastModifiedBy>Frank Terpstra</cp:lastModifiedBy>
  <cp:revision>24</cp:revision>
  <dcterms:created xsi:type="dcterms:W3CDTF">2013-05-30T11:48:15Z</dcterms:created>
  <dcterms:modified xsi:type="dcterms:W3CDTF">2013-06-27T07:25:14Z</dcterms:modified>
</cp:coreProperties>
</file>